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58" r:id="rId6"/>
    <p:sldId id="259" r:id="rId7"/>
    <p:sldId id="260" r:id="rId8"/>
    <p:sldId id="274" r:id="rId9"/>
    <p:sldId id="264" r:id="rId10"/>
    <p:sldId id="261" r:id="rId11"/>
    <p:sldId id="263" r:id="rId12"/>
    <p:sldId id="265" r:id="rId13"/>
    <p:sldId id="267" r:id="rId14"/>
    <p:sldId id="268" r:id="rId15"/>
    <p:sldId id="271" r:id="rId16"/>
    <p:sldId id="272" r:id="rId17"/>
    <p:sldId id="273" r:id="rId18"/>
    <p:sldId id="277" r:id="rId19"/>
    <p:sldId id="275" r:id="rId20"/>
    <p:sldId id="276" r:id="rId21"/>
    <p:sldId id="280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39" autoAdjust="0"/>
  </p:normalViewPr>
  <p:slideViewPr>
    <p:cSldViewPr>
      <p:cViewPr>
        <p:scale>
          <a:sx n="78" d="100"/>
          <a:sy n="78" d="100"/>
        </p:scale>
        <p:origin x="-1146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Педагогический мониторинг в ДОУ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Оля\Desktop\ДИАГНОСТИКА\img1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1949187" cy="288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я\Desktop\ДИАГНОСТИКА\img1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12976"/>
            <a:ext cx="2114550" cy="310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я\Desktop\ДИАГНОСТИКА\img1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80034">
            <a:off x="5367372" y="3824924"/>
            <a:ext cx="1189891" cy="176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я\Desktop\ДИАГНОСТИКА\img1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988840"/>
            <a:ext cx="1565910" cy="226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я\Desktop\ДИАГНОСТИКА\img1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10341">
            <a:off x="7123795" y="4195777"/>
            <a:ext cx="1338601" cy="17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23528" y="260648"/>
          <a:ext cx="8568952" cy="63513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446852">
                <a:tc>
                  <a:txBody>
                    <a:bodyPr/>
                    <a:lstStyle/>
                    <a:p>
                      <a:pPr marL="323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j-lt"/>
                        </a:rPr>
                        <a:t>Цель</a:t>
                      </a:r>
                      <a:endParaRPr lang="ru-RU" sz="18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j-lt"/>
                        </a:rPr>
                        <a:t>Показатель</a:t>
                      </a:r>
                      <a:endParaRPr lang="ru-RU" sz="18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j-lt"/>
                        </a:rPr>
                        <a:t>Средства</a:t>
                      </a:r>
                      <a:endParaRPr lang="ru-RU" sz="18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Ответственный</a:t>
                      </a:r>
                      <a:endParaRPr lang="ru-RU" sz="18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852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Диагностическая работа с детьми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59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</a:rPr>
                        <a:t>Изучение и </a:t>
                      </a:r>
                      <a:r>
                        <a:rPr lang="ru-RU" sz="1800" dirty="0" smtClean="0">
                          <a:latin typeface="+mj-lt"/>
                        </a:rPr>
                        <a:t>выявление особенностей </a:t>
                      </a:r>
                      <a:r>
                        <a:rPr lang="ru-RU" sz="1800" dirty="0">
                          <a:latin typeface="+mj-lt"/>
                        </a:rPr>
                        <a:t>развития каждого ребенка для </a:t>
                      </a:r>
                      <a:r>
                        <a:rPr lang="ru-RU" sz="1800" dirty="0" smtClean="0">
                          <a:latin typeface="+mj-lt"/>
                        </a:rPr>
                        <a:t>последующего </a:t>
                      </a:r>
                      <a:r>
                        <a:rPr lang="ru-RU" sz="1800" dirty="0">
                          <a:latin typeface="+mj-lt"/>
                        </a:rPr>
                        <a:t>учета в работе с детьми</a:t>
                      </a:r>
                      <a:endParaRPr lang="ru-RU" sz="1800" b="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</a:rPr>
                        <a:t>Состояние здоровья и физического </a:t>
                      </a:r>
                      <a:r>
                        <a:rPr lang="ru-RU" sz="1800" dirty="0" smtClean="0">
                          <a:latin typeface="+mj-lt"/>
                        </a:rPr>
                        <a:t>развития</a:t>
                      </a:r>
                      <a:endParaRPr lang="ru-RU" sz="1800" b="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137160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</a:rPr>
                        <a:t>Медицинское обследование</a:t>
                      </a:r>
                      <a:endParaRPr lang="ru-RU" sz="1800" b="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</a:rPr>
                        <a:t>Старшая </a:t>
                      </a:r>
                      <a:endParaRPr lang="ru-RU" sz="1800" dirty="0" smtClean="0">
                        <a:latin typeface="+mj-lt"/>
                      </a:endParaRPr>
                    </a:p>
                    <a:p>
                      <a:pPr marL="635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медсестра</a:t>
                      </a:r>
                      <a:endParaRPr lang="ru-RU" sz="1800" b="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23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</a:rPr>
                        <a:t>Особенности </a:t>
                      </a:r>
                      <a:r>
                        <a:rPr lang="ru-RU" sz="1800" dirty="0" smtClean="0">
                          <a:latin typeface="+mj-lt"/>
                        </a:rPr>
                        <a:t>психического </a:t>
                      </a:r>
                      <a:r>
                        <a:rPr lang="ru-RU" sz="1800" dirty="0">
                          <a:latin typeface="+mj-lt"/>
                        </a:rPr>
                        <a:t>развития</a:t>
                      </a:r>
                      <a:endParaRPr lang="ru-RU" sz="1800" b="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130810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Психологическое обследование</a:t>
                      </a:r>
                      <a:endParaRPr lang="ru-RU" sz="1800" b="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176530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Педагог-</a:t>
                      </a:r>
                    </a:p>
                    <a:p>
                      <a:pPr marL="3175" marR="176530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психолог</a:t>
                      </a:r>
                      <a:endParaRPr lang="ru-RU" sz="1800" b="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00614">
                <a:tc>
                  <a:txBody>
                    <a:bodyPr/>
                    <a:lstStyle/>
                    <a:p>
                      <a:pPr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</a:rPr>
                        <a:t>Выявление </a:t>
                      </a:r>
                      <a:r>
                        <a:rPr lang="ru-RU" sz="1800" dirty="0" smtClean="0">
                          <a:latin typeface="+mj-lt"/>
                        </a:rPr>
                        <a:t>уровня </a:t>
                      </a:r>
                      <a:r>
                        <a:rPr lang="ru-RU" sz="1800" dirty="0">
                          <a:latin typeface="+mj-lt"/>
                        </a:rPr>
                        <a:t>развития детей по всем разделам </a:t>
                      </a:r>
                      <a:r>
                        <a:rPr lang="ru-RU" sz="1800" dirty="0" smtClean="0">
                          <a:latin typeface="+mj-lt"/>
                        </a:rPr>
                        <a:t>программы</a:t>
                      </a:r>
                    </a:p>
                    <a:p>
                      <a:pPr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</a:rPr>
                        <a:t>Освоение основной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</a:rPr>
                        <a:t>образовательной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</a:rPr>
                        <a:t>программы</a:t>
                      </a:r>
                      <a:endParaRPr lang="ru-RU" sz="1800" b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</a:rPr>
                        <a:t>Педагогическая диагностика детей (</a:t>
                      </a:r>
                      <a:r>
                        <a:rPr lang="ru-RU" sz="1800" dirty="0" smtClean="0">
                          <a:latin typeface="+mj-lt"/>
                        </a:rPr>
                        <a:t>мониторинг</a:t>
                      </a:r>
                      <a:r>
                        <a:rPr lang="ru-RU" sz="1800" dirty="0">
                          <a:latin typeface="+mj-lt"/>
                        </a:rPr>
                        <a:t>)</a:t>
                      </a:r>
                      <a:endParaRPr lang="ru-RU" sz="1800" b="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Воспитатели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групп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Старший воспитатель</a:t>
                      </a:r>
                      <a:endParaRPr lang="ru-RU" sz="1800" b="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47502">
                <a:tc>
                  <a:txBody>
                    <a:bodyPr/>
                    <a:lstStyle/>
                    <a:p>
                      <a:pPr indent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</a:rPr>
                        <a:t>Оценка уровня подготовленности детей к обучению в школе</a:t>
                      </a:r>
                      <a:endParaRPr lang="ru-RU" sz="1800" b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</a:rPr>
                        <a:t>Готовность детей к школьному </a:t>
                      </a:r>
                      <a:r>
                        <a:rPr lang="ru-RU" sz="1800" dirty="0" smtClean="0">
                          <a:latin typeface="+mj-lt"/>
                        </a:rPr>
                        <a:t>обучению</a:t>
                      </a:r>
                      <a:endParaRPr lang="ru-RU" sz="1800" b="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Психологическое обследование</a:t>
                      </a:r>
                      <a:endParaRPr lang="ru-RU" sz="1800" b="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Педагог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</a:rPr>
                        <a:t>-психолог</a:t>
                      </a:r>
                      <a:endParaRPr lang="ru-RU" sz="1800" b="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Модель  педагогической диагностики индивидуального развития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920085"/>
            <a:ext cx="5760640" cy="443484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+mj-lt"/>
              </a:rPr>
              <a:t>разработана с учетом образовательных областей и   приоритетных направлений, определенных ФГОС. </a:t>
            </a:r>
          </a:p>
          <a:p>
            <a:r>
              <a:rPr lang="ru-RU" sz="1800" dirty="0" smtClean="0">
                <a:latin typeface="+mj-lt"/>
              </a:rPr>
              <a:t>инновационным  является и способ обработки и представления результатов педагогической ; диагностики, определяющийся  теми задачами, на решение которых, согласно ФГОС ДО, направлена педагогическая  ;</a:t>
            </a:r>
          </a:p>
          <a:p>
            <a:r>
              <a:rPr lang="ru-RU" sz="1800" dirty="0" smtClean="0">
                <a:latin typeface="+mj-lt"/>
              </a:rPr>
              <a:t> в каждой образовательной области  выделены уровни эффективности педагогического воздействия, то есть   диагностика предполагает не ранжирование детей по их достижениям, а выявление целесообразности и полноты использования педагогами образовательных ресурсов для обеспечения развития каждого ребенка.</a:t>
            </a:r>
            <a:endParaRPr lang="ru-RU" sz="1800" dirty="0">
              <a:latin typeface="+mj-lt"/>
            </a:endParaRPr>
          </a:p>
        </p:txBody>
      </p:sp>
      <p:pic>
        <p:nvPicPr>
          <p:cNvPr id="14337" name="Picture 1" descr="C:\Users\Оля\Desktop\ДИАГНОСТИКА\img1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132856"/>
            <a:ext cx="2276375" cy="3289331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5580112" y="5589240"/>
            <a:ext cx="3024336" cy="7920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Автор-</a:t>
            </a:r>
          </a:p>
          <a:p>
            <a:pPr algn="ctr"/>
            <a:r>
              <a:rPr lang="ru-RU" dirty="0" smtClean="0">
                <a:latin typeface="+mj-lt"/>
              </a:rPr>
              <a:t> Ю.А. </a:t>
            </a:r>
            <a:r>
              <a:rPr lang="ru-RU" dirty="0" err="1" smtClean="0">
                <a:latin typeface="+mj-lt"/>
              </a:rPr>
              <a:t>Афонькина</a:t>
            </a:r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67544" y="1052736"/>
            <a:ext cx="8352928" cy="55446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+mj-lt"/>
              </a:rPr>
              <a:t>Предлагается использовать  устоявшуюся  градацию уровней:</a:t>
            </a:r>
          </a:p>
          <a:p>
            <a:r>
              <a:rPr lang="ru-RU" sz="1900" dirty="0" smtClean="0">
                <a:latin typeface="+mj-lt"/>
              </a:rPr>
              <a:t>Высокий  уровень,</a:t>
            </a:r>
          </a:p>
          <a:p>
            <a:r>
              <a:rPr lang="ru-RU" sz="1900" dirty="0" smtClean="0">
                <a:latin typeface="+mj-lt"/>
              </a:rPr>
              <a:t>Средний  уровень,   </a:t>
            </a:r>
          </a:p>
          <a:p>
            <a:r>
              <a:rPr lang="ru-RU" sz="1900" dirty="0" smtClean="0">
                <a:latin typeface="+mj-lt"/>
              </a:rPr>
              <a:t>Низкий  уровень, </a:t>
            </a:r>
          </a:p>
          <a:p>
            <a:r>
              <a:rPr lang="ru-RU" sz="1900" dirty="0" smtClean="0">
                <a:latin typeface="+mj-lt"/>
              </a:rPr>
              <a:t>Низший уровень </a:t>
            </a:r>
          </a:p>
          <a:p>
            <a:pPr>
              <a:buNone/>
            </a:pPr>
            <a:endParaRPr lang="ru-RU" sz="1900" dirty="0" smtClean="0">
              <a:latin typeface="+mj-lt"/>
            </a:endParaRPr>
          </a:p>
          <a:p>
            <a:pPr>
              <a:buNone/>
            </a:pPr>
            <a:r>
              <a:rPr lang="ru-RU" sz="1900" dirty="0" smtClean="0">
                <a:latin typeface="+mj-lt"/>
              </a:rPr>
              <a:t> </a:t>
            </a:r>
            <a:r>
              <a:rPr lang="ru-RU" sz="1900" b="1" dirty="0" smtClean="0">
                <a:solidFill>
                  <a:srgbClr val="C00000"/>
                </a:solidFill>
                <a:latin typeface="+mj-lt"/>
              </a:rPr>
              <a:t>Модель педагогического мониторинга </a:t>
            </a:r>
            <a:r>
              <a:rPr lang="ru-RU" sz="1900" dirty="0" smtClean="0">
                <a:latin typeface="+mj-lt"/>
              </a:rPr>
              <a:t>предполагает, что на основе полученных диагностических данных будет скорректирован образовательный процесс в отношении и конкретного ребенка, и группы детей в целом. </a:t>
            </a:r>
          </a:p>
          <a:p>
            <a:pPr>
              <a:buNone/>
            </a:pPr>
            <a:endParaRPr lang="ru-RU" sz="1900" dirty="0" smtClean="0">
              <a:latin typeface="+mj-lt"/>
            </a:endParaRPr>
          </a:p>
          <a:p>
            <a:pPr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+mj-lt"/>
              </a:rPr>
              <a:t>Содержание уровней разработано с учетом преемственности в отношении каждой возрастной группы от 2 до 7 лет</a:t>
            </a:r>
            <a:r>
              <a:rPr lang="ru-RU" sz="1900" dirty="0" smtClean="0">
                <a:latin typeface="+mj-lt"/>
              </a:rPr>
              <a:t>, что позволяет сделать педагогический мониторинг систематическим,   и отразить историю развития каждого ребенка в условиях образовательной деятельности в ДОО.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Этапы мониторинга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  <a:latin typeface="+mj-lt"/>
              </a:rPr>
              <a:t>Определение цели, задач, предмета мониторинга, выделение мониторинговых показателей, являющихся критериями изменений состояния объекта, подлежащего данному исследованию.</a:t>
            </a:r>
          </a:p>
          <a:p>
            <a:pPr lvl="0"/>
            <a:r>
              <a:rPr lang="ru-RU" dirty="0" smtClean="0">
                <a:latin typeface="+mj-lt"/>
              </a:rPr>
              <a:t>Сбор мониторинговых данных с помощью методов, адекватных цели и задачам мониторинга. На данном этапе выявляются условия реализации образовательных технологий, определяются способности, интересы и другие индивидуальные особенности детей в отношении к этим условиям, создается основа для рефлексии педагогом собственной профессионально-педагогической деятельности.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  <a:latin typeface="+mj-lt"/>
              </a:rPr>
              <a:t>Анализ и обсуждение полученных данных, их интерпретация и описание.</a:t>
            </a:r>
          </a:p>
          <a:p>
            <a:pPr lvl="0"/>
            <a:r>
              <a:rPr lang="ru-RU" dirty="0" smtClean="0">
                <a:latin typeface="+mj-lt"/>
              </a:rPr>
              <a:t>Принятие управленческих и методических решений по регуляции образовательной деятельности и развитию образовательной системы.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ОРГАНИЗАЦИЯ ПЕДАГОГИЧЕСКОЙ ДИАГНОСТИКИ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Главная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цель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педагогической диагностики </a:t>
            </a:r>
            <a:r>
              <a:rPr lang="ru-RU" dirty="0" smtClean="0">
                <a:latin typeface="+mj-lt"/>
              </a:rPr>
              <a:t>- получить оперативные данные о текущем реальном состоянии и тенденциях изменения объекта диагностирования.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Это не столько изучение детей, сколько раскрытие ресурсов образовательной деятельности и эффективности их использования в конкретной дошкольной организации.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Задача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педагогической диагностики </a:t>
            </a:r>
            <a:r>
              <a:rPr lang="ru-RU" dirty="0" smtClean="0">
                <a:latin typeface="+mj-lt"/>
              </a:rPr>
              <a:t>- получить наиболее полную информацию об индивидуальных особенностях развития детей, на основании которой могут быть разработаны рекомендации по совершенствованию образовательной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908721"/>
            <a:ext cx="7920880" cy="54158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+mj-lt"/>
              </a:rPr>
              <a:t>В качестве </a:t>
            </a:r>
            <a:r>
              <a:rPr lang="ru-RU" b="1" u="sng" dirty="0" smtClean="0">
                <a:solidFill>
                  <a:srgbClr val="C00000"/>
                </a:solidFill>
                <a:latin typeface="+mj-lt"/>
              </a:rPr>
              <a:t>основного  метода, </a:t>
            </a:r>
            <a:r>
              <a:rPr lang="ru-RU" dirty="0" smtClean="0">
                <a:latin typeface="+mj-lt"/>
              </a:rPr>
              <a:t>наиболее органично вписывающегося в образовательную деятельность в условиях ДОО, является включенное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наблюдение, </a:t>
            </a:r>
            <a:r>
              <a:rPr lang="ru-RU" dirty="0" smtClean="0">
                <a:latin typeface="+mj-lt"/>
              </a:rPr>
              <a:t>которое может дополняться педагогом изучением продуктов деятельности детей, свободными беседами с детьми, анкетированием и интервьюированием родителей как экспертов в отношении и особенностей их ребенка. </a:t>
            </a:r>
          </a:p>
          <a:p>
            <a:r>
              <a:rPr lang="ru-RU" dirty="0" smtClean="0">
                <a:latin typeface="+mj-lt"/>
              </a:rPr>
              <a:t>Наблюдение осуществляется педагогом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 повседневно,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во всех образовательных ситуациях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, </a:t>
            </a:r>
            <a:r>
              <a:rPr lang="ru-RU" dirty="0" smtClean="0">
                <a:latin typeface="+mj-lt"/>
              </a:rPr>
              <a:t>попутно с выполнением иных профессиональных функций.  </a:t>
            </a:r>
          </a:p>
          <a:p>
            <a:r>
              <a:rPr lang="ru-RU" dirty="0" smtClean="0">
                <a:latin typeface="+mj-lt"/>
              </a:rPr>
              <a:t>Обязательным условием успешного проведения педагогической диагностики является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отсутствие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противопоставления повседневного педагогического общения с ребенком и диагностического общения.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620688"/>
            <a:ext cx="8640960" cy="583264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+mj-lt"/>
              </a:rPr>
              <a:t>Педагогическая диагностика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проводится во всех возрастных группах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2 раза в год </a:t>
            </a:r>
            <a:r>
              <a:rPr lang="ru-RU" dirty="0" smtClean="0">
                <a:latin typeface="+mj-lt"/>
              </a:rPr>
              <a:t>- в начале года и в конце. На основании полученных результатов в начале учебного года педагоги проектируют образовательную деятельность с детьми  и  планируют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индивидуальную работу по образовательным областям с теми детьми, которые требуют особой педагогической поддержки. </a:t>
            </a:r>
          </a:p>
          <a:p>
            <a:r>
              <a:rPr lang="ru-RU" dirty="0" smtClean="0">
                <a:latin typeface="+mj-lt"/>
              </a:rPr>
              <a:t>В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середине учебного года </a:t>
            </a:r>
            <a:r>
              <a:rPr lang="ru-RU" dirty="0" smtClean="0">
                <a:latin typeface="+mj-lt"/>
              </a:rPr>
              <a:t>педагогическая диагностика проводится только с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детьми «групп риска». </a:t>
            </a:r>
          </a:p>
          <a:p>
            <a:r>
              <a:rPr lang="ru-RU" dirty="0" smtClean="0">
                <a:latin typeface="+mj-lt"/>
              </a:rPr>
              <a:t>В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конце учебного года организуется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итоговая диагностика. </a:t>
            </a:r>
            <a:r>
              <a:rPr lang="ru-RU" dirty="0" smtClean="0">
                <a:latin typeface="+mj-lt"/>
              </a:rPr>
              <a:t>Проводится сравнительный анализ результатов на начало и конец учебного года. Данные обсуждаются и  выявляются причины </a:t>
            </a:r>
            <a:r>
              <a:rPr lang="ru-RU" dirty="0" err="1" smtClean="0">
                <a:latin typeface="+mj-lt"/>
              </a:rPr>
              <a:t>недостатков.Таким</a:t>
            </a:r>
            <a:r>
              <a:rPr lang="ru-RU" dirty="0" smtClean="0">
                <a:latin typeface="+mj-lt"/>
              </a:rPr>
              <a:t> образом, определяется основа для конструирования образовательного процесса на новый учебный год, а также для организации методической работы с педагогами.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Процедура педагогической диагностики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1-й шаг. </a:t>
            </a:r>
            <a:r>
              <a:rPr lang="ru-RU" dirty="0" smtClean="0">
                <a:latin typeface="+mj-lt"/>
              </a:rPr>
              <a:t>Педагоги совместно со старшим воспитателем и педагогом-психологом изучают показатели </a:t>
            </a:r>
            <a:r>
              <a:rPr lang="ru-RU" b="1" dirty="0" smtClean="0">
                <a:solidFill>
                  <a:srgbClr val="009900"/>
                </a:solidFill>
                <a:latin typeface="+mj-lt"/>
              </a:rPr>
              <a:t>уровней эффективности педагогических воздействий по образовательным областям </a:t>
            </a:r>
            <a:r>
              <a:rPr lang="ru-RU" dirty="0" smtClean="0">
                <a:latin typeface="+mj-lt"/>
              </a:rPr>
              <a:t>и направлениям их реализации. Данные показатели составят для педагога схемы наблюдения за детьми.</a:t>
            </a:r>
          </a:p>
          <a:p>
            <a:pPr lvl="0"/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2-й шаг. </a:t>
            </a:r>
            <a:r>
              <a:rPr lang="ru-RU" dirty="0" smtClean="0">
                <a:latin typeface="+mj-lt"/>
              </a:rPr>
              <a:t>Педагоги, работающие в данной возрастной группе, коллегиально под руководством старшего воспитателя соотносят свои наблюдения и определяют уровень эффективности педагогических воздействий по образовательным областям в отношении каждого ребенка. Уровни определяются на основе соотнесения данных наблюдений с показателями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 уровней: высокого, среднего, низкого и низшего</a:t>
            </a:r>
            <a:r>
              <a:rPr lang="ru-RU" dirty="0" smtClean="0">
                <a:latin typeface="+mj-lt"/>
              </a:rPr>
              <a:t>. Если не все критерии совпадают, то выделяют промежуточные уровни: низший/низкий, низкий/средний, средний/высокий. Каждый последующий уровень определяет для ребенка «зону ближайшего развития». Составляют </a:t>
            </a:r>
            <a:r>
              <a:rPr lang="ru-RU" b="1" dirty="0" smtClean="0">
                <a:solidFill>
                  <a:srgbClr val="009900"/>
                </a:solidFill>
                <a:latin typeface="+mj-lt"/>
              </a:rPr>
              <a:t>индивидуальные профили эффективности педагогических воздействий </a:t>
            </a:r>
            <a:r>
              <a:rPr lang="ru-RU" dirty="0" smtClean="0">
                <a:latin typeface="+mj-lt"/>
              </a:rPr>
              <a:t>для каждого ребенка. Данные по группе детей систематизируют и отражают в таблицах.</a:t>
            </a:r>
          </a:p>
          <a:p>
            <a:pPr lvl="0"/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3-й шаг. </a:t>
            </a:r>
            <a:r>
              <a:rPr lang="ru-RU" dirty="0" smtClean="0">
                <a:latin typeface="+mj-lt"/>
              </a:rPr>
              <a:t>Разрабатываются</a:t>
            </a:r>
            <a:r>
              <a:rPr lang="ru-RU" b="1" dirty="0" smtClean="0">
                <a:solidFill>
                  <a:srgbClr val="009900"/>
                </a:solidFill>
                <a:latin typeface="+mj-lt"/>
              </a:rPr>
              <a:t> рекомендации </a:t>
            </a:r>
            <a:r>
              <a:rPr lang="ru-RU" dirty="0" smtClean="0">
                <a:latin typeface="+mj-lt"/>
              </a:rPr>
              <a:t>по совершенствованию образовательной деятельности в направлении ее индивидуализации как с конкретными детьми, так и с группой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8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Карта  оценки  уровней  эффективности   педагогических  воздействий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68414"/>
          <a:ext cx="9144000" cy="3747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477416"/>
                <a:gridCol w="741784"/>
                <a:gridCol w="698376"/>
                <a:gridCol w="520824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6055">
                <a:tc rowSpan="4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Ф.И ребенка</a:t>
                      </a:r>
                      <a:endParaRPr lang="ru-RU" sz="1400" b="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14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Направления реализации  образовательной 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области </a:t>
                      </a:r>
                      <a:r>
                        <a:rPr lang="ru-RU" sz="1600" b="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«Речевое   развитие»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ru-RU" sz="14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ru-RU" sz="14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ru-RU" sz="14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ru-RU" sz="14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ru-RU" sz="14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6</a:t>
                      </a:r>
                      <a:endParaRPr lang="ru-RU" sz="14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  <a:endParaRPr lang="ru-RU" sz="14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6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Владение речью как  средством  общения   и культуры </a:t>
                      </a:r>
                      <a:endParaRPr lang="ru-RU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Обогащение  активного  словаря</a:t>
                      </a:r>
                      <a:endParaRPr lang="ru-RU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Развитие связной ,грамматически правильной  диалогической  и монологической речи</a:t>
                      </a:r>
                      <a:endParaRPr lang="ru-RU" sz="1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Развитие</a:t>
                      </a:r>
                      <a:endParaRPr lang="ru-RU" sz="1200" b="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речевого 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творчества</a:t>
                      </a:r>
                      <a:endParaRPr lang="ru-RU" sz="1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Развитие  звуковой  и интонационной  культуры речи, фонематического  слуха</a:t>
                      </a:r>
                      <a:endParaRPr lang="ru-RU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Знакомство с книжной  культурой, детской литературой, понимание на  слух текстов различных жанров детской литературы</a:t>
                      </a:r>
                      <a:endParaRPr lang="ru-RU" sz="12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Формирование  звуковой аналитико-синтетической  активности  как  предпосылки обучения грамоте</a:t>
                      </a:r>
                      <a:endParaRPr lang="ru-RU" sz="1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Н.г.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К.г.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Н.г.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К.г.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Н.г.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К.г.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Н.г.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К.г.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Н.г.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К.г.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Н.г.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К.г.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Н.г.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К.г.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55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Сводная  таблица оценки уровней  эффективности  педагогических воздействий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Users\Оля\Desktop\ДИАГНОСТИКА\img1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712968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Педагогическая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диагностика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+mj-lt"/>
              </a:rPr>
              <a:t>Необходимое условие реализации основной образовательной программы, разработанной в ДОО, включая дополнительные парциальные программы  - проверка результатов проведения педагогами образовательной работы с детьми </a:t>
            </a: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С целью определения степени освоения программы, выявления изменений в развитии, эффективности педагогической деятельности, построения дальнейшей работы по результатам проводится педагогическая диагностика (мониторинг) воспитанников в начале  и конце учебного года.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Индивидуальный  профиль  эффективности  педагогических  воздействий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Users\Оля\Desktop\ДИАГНОСТИКА\img1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3"/>
            <a:ext cx="8640959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Рекомендации по  совершенствованию  образовательной  деятельности  и повышению  эффективности   педагогического  воздействия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+mj-lt"/>
              </a:rPr>
              <a:t>Образовательная  область «Речевое  развитие»</a:t>
            </a:r>
          </a:p>
          <a:p>
            <a:pPr>
              <a:buNone/>
            </a:pPr>
            <a:r>
              <a:rPr lang="ru-RU" sz="5500" b="1" dirty="0" smtClean="0">
                <a:latin typeface="+mj-lt"/>
              </a:rPr>
              <a:t> </a:t>
            </a:r>
            <a:endParaRPr lang="ru-RU" sz="5500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ru-RU" sz="5500" b="1" dirty="0" smtClean="0">
                <a:solidFill>
                  <a:srgbClr val="C00000"/>
                </a:solidFill>
                <a:latin typeface="+mj-lt"/>
              </a:rPr>
              <a:t>1.Предметно-пространственная  развивающая   образовательная среда  </a:t>
            </a:r>
            <a:endParaRPr lang="ru-RU" sz="5500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ru-RU" sz="5500" dirty="0" smtClean="0">
                <a:latin typeface="+mj-lt"/>
              </a:rPr>
              <a:t> Индивидуализация  </a:t>
            </a:r>
            <a:r>
              <a:rPr lang="ru-RU" sz="5500" dirty="0" smtClean="0">
                <a:latin typeface="+mj-lt"/>
              </a:rPr>
              <a:t>образования </a:t>
            </a:r>
            <a:endParaRPr lang="ru-RU" sz="5500" dirty="0" smtClean="0">
              <a:latin typeface="+mj-lt"/>
            </a:endParaRPr>
          </a:p>
          <a:p>
            <a:pPr>
              <a:buNone/>
            </a:pPr>
            <a:r>
              <a:rPr lang="ru-RU" sz="5500" b="1" dirty="0" smtClean="0">
                <a:latin typeface="+mj-lt"/>
              </a:rPr>
              <a:t> </a:t>
            </a:r>
            <a:r>
              <a:rPr lang="ru-RU" sz="5500" dirty="0" smtClean="0">
                <a:latin typeface="+mj-lt"/>
              </a:rPr>
              <a:t>Оптимизация  </a:t>
            </a:r>
            <a:r>
              <a:rPr lang="ru-RU" sz="5500" dirty="0" smtClean="0">
                <a:latin typeface="+mj-lt"/>
              </a:rPr>
              <a:t>работы  с  группой  детей</a:t>
            </a:r>
          </a:p>
          <a:p>
            <a:pPr>
              <a:buNone/>
            </a:pPr>
            <a:r>
              <a:rPr lang="ru-RU" sz="5500" dirty="0" smtClean="0">
                <a:latin typeface="+mj-lt"/>
              </a:rPr>
              <a:t> </a:t>
            </a:r>
            <a:endParaRPr lang="ru-RU" sz="5500" dirty="0" smtClean="0">
              <a:latin typeface="+mj-lt"/>
            </a:endParaRPr>
          </a:p>
          <a:p>
            <a:pPr>
              <a:buNone/>
            </a:pPr>
            <a:endParaRPr lang="ru-RU" sz="5500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ru-RU" sz="5500" b="1" dirty="0" smtClean="0">
                <a:solidFill>
                  <a:srgbClr val="C00000"/>
                </a:solidFill>
                <a:latin typeface="+mj-lt"/>
              </a:rPr>
              <a:t>2. Характер  взаимоотношений со  взрослыми</a:t>
            </a:r>
            <a:endParaRPr lang="ru-RU" sz="5500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ru-RU" sz="5500" dirty="0" smtClean="0">
                <a:latin typeface="+mj-lt"/>
              </a:rPr>
              <a:t> </a:t>
            </a:r>
            <a:r>
              <a:rPr lang="ru-RU" sz="5500" dirty="0" smtClean="0">
                <a:latin typeface="+mj-lt"/>
              </a:rPr>
              <a:t>Индивидуализация  </a:t>
            </a:r>
            <a:r>
              <a:rPr lang="ru-RU" sz="5500" dirty="0" smtClean="0">
                <a:latin typeface="+mj-lt"/>
              </a:rPr>
              <a:t>образования</a:t>
            </a:r>
            <a:r>
              <a:rPr lang="ru-RU" sz="5500" b="1" dirty="0" smtClean="0">
                <a:latin typeface="+mj-lt"/>
              </a:rPr>
              <a:t> </a:t>
            </a:r>
            <a:endParaRPr lang="ru-RU" sz="5500" b="1" dirty="0" smtClean="0">
              <a:latin typeface="+mj-lt"/>
            </a:endParaRPr>
          </a:p>
          <a:p>
            <a:pPr>
              <a:buNone/>
            </a:pPr>
            <a:r>
              <a:rPr lang="ru-RU" sz="5500" dirty="0" smtClean="0">
                <a:latin typeface="+mj-lt"/>
              </a:rPr>
              <a:t>Оптимизация  </a:t>
            </a:r>
            <a:r>
              <a:rPr lang="ru-RU" sz="5500" dirty="0" smtClean="0">
                <a:latin typeface="+mj-lt"/>
              </a:rPr>
              <a:t>работы  с  группой  детей</a:t>
            </a:r>
          </a:p>
          <a:p>
            <a:pPr>
              <a:buNone/>
            </a:pPr>
            <a:r>
              <a:rPr lang="ru-RU" sz="5500" dirty="0" smtClean="0">
                <a:latin typeface="+mj-lt"/>
              </a:rPr>
              <a:t> </a:t>
            </a:r>
            <a:endParaRPr lang="ru-RU" sz="5500" dirty="0" smtClean="0">
              <a:latin typeface="+mj-lt"/>
            </a:endParaRPr>
          </a:p>
          <a:p>
            <a:pPr>
              <a:buNone/>
            </a:pPr>
            <a:endParaRPr lang="ru-RU" sz="5500" dirty="0" smtClean="0">
              <a:latin typeface="+mj-lt"/>
            </a:endParaRPr>
          </a:p>
          <a:p>
            <a:pPr>
              <a:buNone/>
            </a:pPr>
            <a:r>
              <a:rPr lang="ru-RU" sz="5500" b="1" dirty="0" smtClean="0">
                <a:solidFill>
                  <a:srgbClr val="C00000"/>
                </a:solidFill>
                <a:latin typeface="+mj-lt"/>
              </a:rPr>
              <a:t>3.Характер  взаимоотношений  с  другими  детьми</a:t>
            </a:r>
            <a:endParaRPr lang="ru-RU" sz="5500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ru-RU" sz="5500" b="1" dirty="0" smtClean="0">
                <a:latin typeface="+mj-lt"/>
              </a:rPr>
              <a:t> </a:t>
            </a:r>
            <a:r>
              <a:rPr lang="ru-RU" sz="5500" dirty="0" smtClean="0">
                <a:latin typeface="+mj-lt"/>
              </a:rPr>
              <a:t>Индивидуализация  </a:t>
            </a:r>
            <a:r>
              <a:rPr lang="ru-RU" sz="5500" dirty="0" smtClean="0">
                <a:latin typeface="+mj-lt"/>
              </a:rPr>
              <a:t>образования</a:t>
            </a:r>
            <a:r>
              <a:rPr lang="ru-RU" sz="5500" b="1" dirty="0" smtClean="0">
                <a:latin typeface="+mj-lt"/>
              </a:rPr>
              <a:t> </a:t>
            </a:r>
            <a:endParaRPr lang="ru-RU" sz="5500" b="1" dirty="0" smtClean="0">
              <a:latin typeface="+mj-lt"/>
            </a:endParaRPr>
          </a:p>
          <a:p>
            <a:pPr>
              <a:buNone/>
            </a:pPr>
            <a:r>
              <a:rPr lang="ru-RU" sz="5500" dirty="0" smtClean="0">
                <a:latin typeface="+mj-lt"/>
              </a:rPr>
              <a:t>Оптимизация  </a:t>
            </a:r>
            <a:r>
              <a:rPr lang="ru-RU" sz="5500" dirty="0" smtClean="0">
                <a:latin typeface="+mj-lt"/>
              </a:rPr>
              <a:t>работы  с  группой  детей</a:t>
            </a:r>
          </a:p>
          <a:p>
            <a:pPr>
              <a:buNone/>
            </a:pPr>
            <a:r>
              <a:rPr lang="ru-RU" sz="5500" b="1" dirty="0" smtClean="0">
                <a:latin typeface="+mj-lt"/>
              </a:rPr>
              <a:t> </a:t>
            </a:r>
            <a:endParaRPr lang="ru-RU" sz="5500" b="1" dirty="0" smtClean="0">
              <a:latin typeface="+mj-lt"/>
            </a:endParaRPr>
          </a:p>
          <a:p>
            <a:pPr>
              <a:buNone/>
            </a:pPr>
            <a:endParaRPr lang="ru-RU" sz="5500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ru-RU" sz="5500" b="1" dirty="0" smtClean="0">
                <a:solidFill>
                  <a:srgbClr val="C00000"/>
                </a:solidFill>
                <a:latin typeface="+mj-lt"/>
              </a:rPr>
              <a:t>4.Система  отношений  ребенка  к  миру, другим  людям, самому  себе.</a:t>
            </a:r>
            <a:endParaRPr lang="ru-RU" sz="5500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ru-RU" sz="5500" b="1" dirty="0" smtClean="0">
                <a:latin typeface="+mj-lt"/>
              </a:rPr>
              <a:t> </a:t>
            </a:r>
            <a:r>
              <a:rPr lang="ru-RU" sz="5500" dirty="0" smtClean="0">
                <a:latin typeface="+mj-lt"/>
              </a:rPr>
              <a:t>Индивидуализация  </a:t>
            </a:r>
            <a:r>
              <a:rPr lang="ru-RU" sz="5500" dirty="0" smtClean="0">
                <a:latin typeface="+mj-lt"/>
              </a:rPr>
              <a:t>образования</a:t>
            </a:r>
            <a:r>
              <a:rPr lang="ru-RU" sz="5500" b="1" dirty="0" smtClean="0">
                <a:latin typeface="+mj-lt"/>
              </a:rPr>
              <a:t> </a:t>
            </a:r>
            <a:endParaRPr lang="ru-RU" sz="5500" b="1" dirty="0" smtClean="0">
              <a:latin typeface="+mj-lt"/>
            </a:endParaRPr>
          </a:p>
          <a:p>
            <a:pPr>
              <a:buNone/>
            </a:pPr>
            <a:r>
              <a:rPr lang="ru-RU" sz="5500" dirty="0" smtClean="0">
                <a:latin typeface="+mj-lt"/>
              </a:rPr>
              <a:t>Оптимизация  </a:t>
            </a:r>
            <a:r>
              <a:rPr lang="ru-RU" sz="5500" dirty="0" smtClean="0">
                <a:latin typeface="+mj-lt"/>
              </a:rPr>
              <a:t>работы  с  группой  детей</a:t>
            </a:r>
          </a:p>
          <a:p>
            <a:pPr>
              <a:buNone/>
            </a:pPr>
            <a:r>
              <a:rPr lang="ru-RU" sz="5500" b="1" dirty="0" smtClean="0">
                <a:latin typeface="+mj-lt"/>
              </a:rPr>
              <a:t> </a:t>
            </a:r>
            <a:endParaRPr lang="ru-RU" sz="5500" dirty="0" smtClean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Карта  </a:t>
            </a:r>
            <a:r>
              <a:rPr lang="ru-RU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оценки  </a:t>
            </a:r>
            <a:r>
              <a:rPr lang="ru-RU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уровней эффективности  </a:t>
            </a:r>
            <a:r>
              <a:rPr lang="ru-RU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педагогических  воздействий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 по Целевым  ориентирам ФГОС ДО)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9144002" cy="325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406434">
                <a:tc gridSpan="14"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Направление  развития  образовательной  области «Познавательное  развитие»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18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Развитие любознательности, формирование  умения задавать вопросы взрослым и сверстникам,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97790" indent="18288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 интереса к причинно-следственным связям, стремление самостоятельно придумывать объяснения явлениям природы и 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поступкам </a:t>
                      </a: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людей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97790" indent="18288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способности наблюдать, 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экспериментировать</a:t>
                      </a: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формирование познавательно-исследовательской деятельности и воображения.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Обладает 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начальными </a:t>
                      </a: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знаниями о себе, природном и социальном мире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Знаком с произведениями детской литературы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Обладает элементарными представлениями из области живой природы, 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естествознания</a:t>
                      </a: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математики, истории;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Способен к принятию 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собственных </a:t>
                      </a: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решений, опираясь на свои знания и умения в различных видах деятельности.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5918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Начало  уч.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Конец уч.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Начало  уч.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Конец уч.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Начало  уч.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Конец уч.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Начало  уч.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Конец уч.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Начало  уч.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Конец уч.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Начало  уч.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Конец уч.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Начало  уч.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Конец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уч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.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4941168"/>
            <a:ext cx="8568952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ребенок проявляет любознательность, задает вопросы взрослым и сверстникам,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интересуется причинно-следственными связями, пытается самостоятельно придумывать объяснения явлениям природы и поступкам людей; 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склонен наблюдать, экспериментировать. 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Обладает начальными знаниями о себе, о природном и социальном мире, в котором он живет;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знаком с произведениями детской литературы, 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обладает элементарными представлениями из области живой природы, естествознания, математики, истории и т.п.; 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ребенок способен к принятию собственных решений, опираясь на свои знания и умения в различных видах деятельности</a:t>
            </a:r>
            <a:endParaRPr lang="ru-RU" sz="12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412341" y="74711"/>
            <a:ext cx="3193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11560" y="3645024"/>
            <a:ext cx="504056" cy="144016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8244408" y="3645024"/>
            <a:ext cx="432048" cy="27363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7236296" y="3645024"/>
            <a:ext cx="144016" cy="25922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563888" y="3212976"/>
            <a:ext cx="1368152" cy="26642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31640" y="908721"/>
            <a:ext cx="6897960" cy="41764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Спасибо 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за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 совместную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 работу</a:t>
            </a:r>
            <a:endParaRPr lang="ru-RU" sz="48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Педагогическая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диагностика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это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основа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для осуществления педагогического мониторинга, который является обязательным условием развития образовательной деятельности.</a:t>
            </a:r>
          </a:p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это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 оценка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развития и его динамики у детей дошкольного возраста, связанная с оценкой эффективности педагогических действий и лежащая в основе их дальнейшего планирования.</a:t>
            </a:r>
          </a:p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 это  механизм</a:t>
            </a:r>
            <a:r>
              <a:rPr lang="ru-RU" dirty="0" smtClean="0">
                <a:latin typeface="+mj-lt"/>
              </a:rPr>
              <a:t>, позволяющий выявить индивидуальные особенности развития ребенка, на основе чего определить его перспективы и в направлении их достижения индивидуализировать образовательную деятельность. </a:t>
            </a:r>
          </a:p>
          <a:p>
            <a:endParaRPr lang="ru-RU" dirty="0" smtClean="0"/>
          </a:p>
          <a:p>
            <a:endParaRPr lang="ru-RU" dirty="0" smtClean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Педагогический  мониторинг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+mj-lt"/>
              </a:rPr>
              <a:t>Мониторинг</a:t>
            </a:r>
            <a:r>
              <a:rPr lang="ru-RU" dirty="0" smtClean="0">
                <a:latin typeface="+mj-lt"/>
              </a:rPr>
              <a:t>  (от  лат. </a:t>
            </a:r>
            <a:r>
              <a:rPr lang="en-US" i="1" dirty="0" smtClean="0">
                <a:latin typeface="+mj-lt"/>
              </a:rPr>
              <a:t>Monitor</a:t>
            </a:r>
            <a:r>
              <a:rPr lang="ru-RU" i="1" dirty="0" smtClean="0">
                <a:latin typeface="+mj-lt"/>
              </a:rPr>
              <a:t> ) </a:t>
            </a:r>
            <a:r>
              <a:rPr lang="ru-RU" dirty="0" smtClean="0">
                <a:latin typeface="+mj-lt"/>
              </a:rPr>
              <a:t>означающая осуществление действия, которое направлено на реализацию таких функций, как наблюдение, контроль и предупреждение.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+mj-lt"/>
              </a:rPr>
              <a:t>Педагогический мониторинг </a:t>
            </a:r>
            <a:r>
              <a:rPr lang="ru-RU" dirty="0" smtClean="0">
                <a:latin typeface="+mj-lt"/>
              </a:rPr>
              <a:t>определяется как форма организации, сбора, обработки, хранения и распространения данных о деятельности образовательной системы, являющаяся основой для прогнозирования ее развития.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+mj-lt"/>
              </a:rPr>
              <a:t>Педагогический мониторинг   предполагает </a:t>
            </a:r>
            <a:r>
              <a:rPr lang="ru-RU" dirty="0" smtClean="0">
                <a:latin typeface="+mj-lt"/>
              </a:rPr>
              <a:t>отслеживание параметров деятельности, а также наблюдение за изменением состояния объекта мониторинга в специально созданных образовательных условиях. </a:t>
            </a:r>
          </a:p>
          <a:p>
            <a:pPr algn="just"/>
            <a:r>
              <a:rPr lang="ru-RU" dirty="0" smtClean="0">
                <a:latin typeface="+mj-lt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Мониторинг представляет собой </a:t>
            </a:r>
            <a:r>
              <a:rPr lang="ru-RU" dirty="0" smtClean="0">
                <a:latin typeface="+mj-lt"/>
              </a:rPr>
              <a:t>специально разработанную целенаправленную, осуществляемую длительно и   планомерно   систему действий.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ФГОС ДО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+mj-lt"/>
              </a:rPr>
              <a:t>Результаты мониторинга используются исключительно для решения образовательных задач:</a:t>
            </a:r>
          </a:p>
          <a:p>
            <a:pPr lvl="0"/>
            <a:r>
              <a:rPr lang="ru-RU" dirty="0" smtClean="0">
                <a:latin typeface="+mj-lt"/>
              </a:rPr>
              <a:t>индивидуализировать образование (в том числе поддержку ребенка, построение образовательной траектории или профессиональной коррекции особенностей его развития);</a:t>
            </a:r>
          </a:p>
          <a:p>
            <a:r>
              <a:rPr lang="ru-RU" dirty="0" smtClean="0">
                <a:latin typeface="+mj-lt"/>
              </a:rPr>
              <a:t>оптимизировать работу с группой детей;</a:t>
            </a:r>
          </a:p>
          <a:p>
            <a:r>
              <a:rPr lang="ru-RU" dirty="0" smtClean="0">
                <a:latin typeface="+mj-lt"/>
              </a:rPr>
              <a:t> оценить  эффективность  педагогических воздействий  с   дальнейшим  планирование м  образовательной деятельности. </a:t>
            </a:r>
          </a:p>
          <a:p>
            <a:pPr lvl="0">
              <a:buNone/>
            </a:pPr>
            <a:endParaRPr lang="ru-RU" dirty="0" smtClean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620688"/>
            <a:ext cx="7992888" cy="583264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Предмет  педагогической  диагностики </a:t>
            </a:r>
            <a:r>
              <a:rPr lang="ru-RU" dirty="0" smtClean="0">
                <a:latin typeface="+mj-lt"/>
              </a:rPr>
              <a:t>- освоение ребенком образовательной программы.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Цели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диагностической работы:</a:t>
            </a:r>
          </a:p>
          <a:p>
            <a:pPr lvl="0"/>
            <a:r>
              <a:rPr lang="ru-RU" dirty="0" smtClean="0">
                <a:latin typeface="+mj-lt"/>
              </a:rPr>
              <a:t>выявить особенности (объект и предмет диагностики конкретизируются) для последующего учета при планировании и проведении образовательного процесса;</a:t>
            </a:r>
          </a:p>
          <a:p>
            <a:pPr lvl="0"/>
            <a:r>
              <a:rPr lang="ru-RU" dirty="0" smtClean="0">
                <a:latin typeface="+mj-lt"/>
              </a:rPr>
              <a:t>обнаружить изменения в развитии для определения эффективности педагогической деятельности.</a:t>
            </a:r>
          </a:p>
          <a:p>
            <a:pPr algn="ctr">
              <a:buNone/>
            </a:pPr>
            <a:endParaRPr lang="ru-RU" sz="2200" dirty="0" smtClean="0">
              <a:solidFill>
                <a:srgbClr val="002060"/>
              </a:solidFill>
              <a:latin typeface="+mj-lt"/>
            </a:endParaRPr>
          </a:p>
          <a:p>
            <a:pPr algn="ctr">
              <a:buNone/>
            </a:pP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Принимают участие в диагностической работе сотрудники дошкольного образовательного учреждения: руководители, педагогический (включая педагога-психолога) и медицинский персонал.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Принципы </a:t>
            </a:r>
            <a:r>
              <a:rPr lang="ru-RU" sz="4000" b="1" dirty="0" smtClean="0">
                <a:solidFill>
                  <a:srgbClr val="002060"/>
                </a:solidFill>
              </a:rPr>
              <a:t>организации диагностической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8000" dirty="0" smtClean="0">
                <a:solidFill>
                  <a:srgbClr val="C00000"/>
                </a:solidFill>
                <a:latin typeface="+mj-lt"/>
              </a:rPr>
              <a:t>законности, предполагающий, что диагностическая работа должна проводиться на законных основаниях, с соблюдением нормативных правовых документов </a:t>
            </a:r>
            <a:r>
              <a:rPr lang="ru-RU" sz="8000" dirty="0" smtClean="0">
                <a:latin typeface="+mj-lt"/>
              </a:rPr>
              <a:t>(Конвенции о правах ребенка, Конституции РФ, Федерального закона от 29.12.2012 № 273-ФЗ «Об образовании в Российской Федерации», приказов и инструктивных писем Минобрнауки России и субъектов РФ, Устава ДОО, договора с родителями, решений педагогического совета, приказов руководителя и т.д.);</a:t>
            </a:r>
          </a:p>
          <a:p>
            <a:r>
              <a:rPr lang="ru-RU" sz="8000" dirty="0" smtClean="0">
                <a:solidFill>
                  <a:srgbClr val="C00000"/>
                </a:solidFill>
                <a:latin typeface="+mj-lt"/>
              </a:rPr>
              <a:t>научности, подразумевающий, что диагностическая работа опирается на научные исследования, </a:t>
            </a:r>
            <a:r>
              <a:rPr lang="ru-RU" sz="8000" dirty="0" smtClean="0">
                <a:latin typeface="+mj-lt"/>
              </a:rPr>
              <a:t>обосновывающие выбор изучаемых показателей, методы, сроки и организацию обследования. Программы диагностики должны содержать научное обоснование, раскрывающее понятия, используемые в программе, основные теоретические положения, на которые опирались ее составители, с указанием авторов и публикаций;</a:t>
            </a:r>
          </a:p>
          <a:p>
            <a:pPr lvl="0"/>
            <a:r>
              <a:rPr lang="ru-RU" sz="8000" dirty="0" smtClean="0">
                <a:solidFill>
                  <a:srgbClr val="C00000"/>
                </a:solidFill>
                <a:latin typeface="+mj-lt"/>
              </a:rPr>
              <a:t>этичности, предполагающий, что диагностика проводится с соблюдением этических норм и правил;</a:t>
            </a:r>
          </a:p>
          <a:p>
            <a:pPr lvl="0"/>
            <a:r>
              <a:rPr lang="ru-RU" sz="8000" dirty="0" smtClean="0">
                <a:solidFill>
                  <a:srgbClr val="C00000"/>
                </a:solidFill>
                <a:latin typeface="+mj-lt"/>
              </a:rPr>
              <a:t>оптимальности, </a:t>
            </a:r>
            <a:r>
              <a:rPr lang="ru-RU" sz="8000" dirty="0" smtClean="0">
                <a:latin typeface="+mj-lt"/>
              </a:rPr>
              <a:t>при котором минимальными усилиями должно быть получено достаточное количество диагностической информации - столько, сколько может быть использовано в работе ДОО.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Функции мониторинга</a:t>
            </a: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latin typeface="+mj-lt"/>
              </a:rPr>
              <a:t>Изучение состояния образовательной системы для получения оперативной информации и её специфике.  </a:t>
            </a:r>
          </a:p>
          <a:p>
            <a:pPr lvl="0"/>
            <a:r>
              <a:rPr lang="ru-RU" dirty="0" smtClean="0">
                <a:latin typeface="+mj-lt"/>
              </a:rPr>
              <a:t>Своевременное выявление изменений в образовательной системе, а также факторов, которые их вызвали.</a:t>
            </a:r>
          </a:p>
          <a:p>
            <a:pPr lvl="0"/>
            <a:r>
              <a:rPr lang="ru-RU" dirty="0" smtClean="0">
                <a:latin typeface="+mj-lt"/>
              </a:rPr>
              <a:t>Предупреждение негативных тенденций, рисков в образовательной деятельности.</a:t>
            </a:r>
          </a:p>
          <a:p>
            <a:pPr lvl="0"/>
            <a:r>
              <a:rPr lang="ru-RU" dirty="0" smtClean="0">
                <a:latin typeface="+mj-lt"/>
              </a:rPr>
              <a:t>Прогнозирование процессов развития образовательной системы.</a:t>
            </a:r>
          </a:p>
          <a:p>
            <a:pPr lvl="0"/>
            <a:r>
              <a:rPr lang="ru-RU" dirty="0" smtClean="0">
                <a:latin typeface="+mj-lt"/>
              </a:rPr>
              <a:t>Обеспечение полноты реализации и оценка эффективности методического обеспечения образовательной деятельности.</a:t>
            </a:r>
          </a:p>
          <a:p>
            <a:pPr lvl="0"/>
            <a:r>
              <a:rPr lang="ru-RU" dirty="0" smtClean="0">
                <a:latin typeface="+mj-lt"/>
              </a:rPr>
              <a:t>Получение информации об эффективности педагогических воздействий.</a:t>
            </a:r>
          </a:p>
          <a:p>
            <a:pPr lvl="0"/>
            <a:r>
              <a:rPr lang="ru-RU" dirty="0" smtClean="0">
                <a:latin typeface="+mj-lt"/>
              </a:rPr>
              <a:t>Оптимизация управления качеством образовательной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Программа диагностических исследований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Современные требования педагогической науки заключаются в необходимости реализации </a:t>
            </a:r>
            <a:r>
              <a:rPr lang="ru-RU" dirty="0" smtClean="0">
                <a:solidFill>
                  <a:srgbClr val="C00000"/>
                </a:solidFill>
              </a:rPr>
              <a:t>личностно-ориентированного подхода </a:t>
            </a:r>
            <a:r>
              <a:rPr lang="ru-RU" dirty="0" smtClean="0"/>
              <a:t>к воспитанникам, что предполагает построение педагогического процесса </a:t>
            </a:r>
            <a:r>
              <a:rPr lang="ru-RU" dirty="0" smtClean="0">
                <a:solidFill>
                  <a:srgbClr val="C00000"/>
                </a:solidFill>
              </a:rPr>
              <a:t>на диагностической основе. </a:t>
            </a:r>
            <a:r>
              <a:rPr lang="ru-RU" dirty="0" smtClean="0"/>
              <a:t>Тарифно-квалификационные характеристики (требования) по должностям работников учреждений образования РФ предполагают, что воспитатель обязан на основе изучения индивидуальных особенностей, рекомендаций психолога  планировать и проводить с обучающимися (воспитанниками) коррекционно-развивающую работу (с группой или индивидуально), изучать индивидуальные способности, интересы и склонности детей. Таким образом, проведение диагностической, а на ее основе и коррекционно-развивающей работы - </a:t>
            </a:r>
            <a:r>
              <a:rPr lang="ru-RU" b="1" dirty="0" smtClean="0">
                <a:solidFill>
                  <a:srgbClr val="C00000"/>
                </a:solidFill>
              </a:rPr>
              <a:t>должностная обязанность воспитателя. </a:t>
            </a:r>
            <a:r>
              <a:rPr lang="ru-RU" dirty="0" smtClean="0"/>
              <a:t>Требования к квалификации педагогических работников еще более определенно указывают, что </a:t>
            </a:r>
            <a:r>
              <a:rPr lang="ru-RU" b="1" dirty="0" smtClean="0">
                <a:solidFill>
                  <a:srgbClr val="C00000"/>
                </a:solidFill>
              </a:rPr>
              <a:t>педагоги второй, первой и высшей квалификационных категорий должны владеть и применять </a:t>
            </a:r>
            <a:r>
              <a:rPr lang="ru-RU" dirty="0" smtClean="0"/>
              <a:t>в практической деятельности «методы и средства педагогической диагностики».</a:t>
            </a:r>
          </a:p>
          <a:p>
            <a:r>
              <a:rPr lang="ru-RU" dirty="0" smtClean="0"/>
              <a:t>В ДОО диагностическая работа внесена в годовой и календарные планы детского сада и педагогов, ведется соответствующая документация: диагностическая программа и заключения по результатам диагностической работы.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</TotalTime>
  <Words>1841</Words>
  <Application>Microsoft Office PowerPoint</Application>
  <PresentationFormat>Экран (4:3)</PresentationFormat>
  <Paragraphs>197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Педагогический мониторинг в ДОУ</vt:lpstr>
      <vt:lpstr>Педагогическая   диагностика</vt:lpstr>
      <vt:lpstr>Педагогическая  диагностика</vt:lpstr>
      <vt:lpstr>Педагогический  мониторинг</vt:lpstr>
      <vt:lpstr>ФГОС ДО</vt:lpstr>
      <vt:lpstr>Слайд 6</vt:lpstr>
      <vt:lpstr>                Принципы организации диагностической работы: </vt:lpstr>
      <vt:lpstr>Функции мониторинга</vt:lpstr>
      <vt:lpstr>    Программа диагностических исследований </vt:lpstr>
      <vt:lpstr>Слайд 10</vt:lpstr>
      <vt:lpstr>Модель  педагогической диагностики индивидуального развития </vt:lpstr>
      <vt:lpstr>Слайд 12</vt:lpstr>
      <vt:lpstr>Этапы мониторинга  </vt:lpstr>
      <vt:lpstr> ОРГАНИЗАЦИЯ ПЕДАГОГИЧЕСКОЙ ДИАГНОСТИКИ </vt:lpstr>
      <vt:lpstr>Слайд 15</vt:lpstr>
      <vt:lpstr>Слайд 16</vt:lpstr>
      <vt:lpstr>Процедура педагогической диагностики  </vt:lpstr>
      <vt:lpstr> Карта  оценки  уровней  эффективности   педагогических  воздействий </vt:lpstr>
      <vt:lpstr>Сводная  таблица оценки уровней  эффективности  педагогических воздействий </vt:lpstr>
      <vt:lpstr>Индивидуальный  профиль  эффективности  педагогических  воздействий</vt:lpstr>
      <vt:lpstr>Рекомендации по  совершенствованию  образовательной  деятельности  и повышению  эффективности   педагогического  воздействия </vt:lpstr>
      <vt:lpstr>    Карта  оценки  уровней эффективности  педагогических  воздействий ( по Целевым  ориентирам ФГОС ДО)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14</cp:revision>
  <dcterms:created xsi:type="dcterms:W3CDTF">2015-10-22T12:50:39Z</dcterms:created>
  <dcterms:modified xsi:type="dcterms:W3CDTF">2015-10-22T14:57:56Z</dcterms:modified>
</cp:coreProperties>
</file>